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79" r:id="rId3"/>
    <p:sldId id="258" r:id="rId4"/>
    <p:sldId id="286" r:id="rId5"/>
    <p:sldId id="285" r:id="rId6"/>
    <p:sldId id="260" r:id="rId7"/>
    <p:sldId id="303" r:id="rId8"/>
    <p:sldId id="305" r:id="rId9"/>
    <p:sldId id="301" r:id="rId10"/>
    <p:sldId id="304" r:id="rId11"/>
    <p:sldId id="307" r:id="rId12"/>
    <p:sldId id="308" r:id="rId13"/>
    <p:sldId id="309" r:id="rId14"/>
    <p:sldId id="310" r:id="rId15"/>
    <p:sldId id="311" r:id="rId16"/>
    <p:sldId id="312" r:id="rId17"/>
    <p:sldId id="306" r:id="rId18"/>
    <p:sldId id="315" r:id="rId19"/>
    <p:sldId id="314" r:id="rId20"/>
    <p:sldId id="313" r:id="rId21"/>
    <p:sldId id="317" r:id="rId22"/>
    <p:sldId id="318" r:id="rId23"/>
    <p:sldId id="316" r:id="rId24"/>
    <p:sldId id="281" r:id="rId25"/>
    <p:sldId id="262" r:id="rId26"/>
    <p:sldId id="294" r:id="rId27"/>
    <p:sldId id="296" r:id="rId28"/>
    <p:sldId id="299" r:id="rId29"/>
    <p:sldId id="300" r:id="rId30"/>
    <p:sldId id="298" r:id="rId31"/>
    <p:sldId id="27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285"/>
            <p14:sldId id="260"/>
            <p14:sldId id="303"/>
            <p14:sldId id="305"/>
            <p14:sldId id="301"/>
            <p14:sldId id="304"/>
            <p14:sldId id="307"/>
            <p14:sldId id="308"/>
            <p14:sldId id="309"/>
            <p14:sldId id="310"/>
            <p14:sldId id="311"/>
            <p14:sldId id="312"/>
            <p14:sldId id="306"/>
            <p14:sldId id="315"/>
            <p14:sldId id="314"/>
            <p14:sldId id="313"/>
            <p14:sldId id="317"/>
            <p14:sldId id="318"/>
            <p14:sldId id="316"/>
            <p14:sldId id="281"/>
            <p14:sldId id="262"/>
            <p14:sldId id="294"/>
            <p14:sldId id="296"/>
            <p14:sldId id="299"/>
            <p14:sldId id="300"/>
            <p14:sldId id="29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5" autoAdjust="0"/>
    <p:restoredTop sz="91019" autoAdjust="0"/>
  </p:normalViewPr>
  <p:slideViewPr>
    <p:cSldViewPr snapToGrid="0">
      <p:cViewPr varScale="1">
        <p:scale>
          <a:sx n="144" d="100"/>
          <a:sy n="144" d="100"/>
        </p:scale>
        <p:origin x="606" y="13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2025/10/20</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CA82-A16C-6971-FD47-95DDF09CBA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C70112-EECB-405D-706E-15551FB7D1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4FC876-4D2B-CDFA-B1FD-BC87A3BB4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DA6698E-FDFD-6E87-6C31-B11273C2D45C}"/>
              </a:ext>
            </a:extLst>
          </p:cNvPr>
          <p:cNvSpPr>
            <a:spLocks noGrp="1"/>
          </p:cNvSpPr>
          <p:nvPr>
            <p:ph type="sldNum" sz="quarter" idx="5"/>
          </p:nvPr>
        </p:nvSpPr>
        <p:spPr/>
        <p:txBody>
          <a:bodyPr/>
          <a:lstStyle/>
          <a:p>
            <a:fld id="{1E168BF3-ABF1-4833-B978-00F791C19B9A}" type="slidenum">
              <a:rPr lang="zh-CN" altLang="en-US" smtClean="0"/>
              <a:t>7</a:t>
            </a:fld>
            <a:endParaRPr lang="zh-CN" altLang="en-US"/>
          </a:p>
        </p:txBody>
      </p:sp>
    </p:spTree>
    <p:extLst>
      <p:ext uri="{BB962C8B-B14F-4D97-AF65-F5344CB8AC3E}">
        <p14:creationId xmlns:p14="http://schemas.microsoft.com/office/powerpoint/2010/main" val="3802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A55D-A2A5-1FF5-0647-198023DBE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1F9E1C-CDCF-93BD-0A09-64F97E83A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FADE5-344F-C931-4F5A-952D16ACD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E34907-2C26-BAC8-CEBA-657A3162F94A}"/>
              </a:ext>
            </a:extLst>
          </p:cNvPr>
          <p:cNvSpPr>
            <a:spLocks noGrp="1"/>
          </p:cNvSpPr>
          <p:nvPr>
            <p:ph type="sldNum" sz="quarter" idx="5"/>
          </p:nvPr>
        </p:nvSpPr>
        <p:spPr/>
        <p:txBody>
          <a:bodyPr/>
          <a:lstStyle/>
          <a:p>
            <a:fld id="{1E168BF3-ABF1-4833-B978-00F791C19B9A}" type="slidenum">
              <a:rPr lang="zh-CN" altLang="en-US" smtClean="0"/>
              <a:t>27</a:t>
            </a:fld>
            <a:endParaRPr lang="zh-CN" altLang="en-US"/>
          </a:p>
        </p:txBody>
      </p:sp>
    </p:spTree>
    <p:extLst>
      <p:ext uri="{BB962C8B-B14F-4D97-AF65-F5344CB8AC3E}">
        <p14:creationId xmlns:p14="http://schemas.microsoft.com/office/powerpoint/2010/main" val="103323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40A2-6F26-1B56-3D05-5BE602AF2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80104-FC15-5D82-390F-CCBCE0A2F0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709FD5-3ACA-CB3C-D4AA-8533F2F9D0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E6DC50-0CFB-698E-5B56-2C21ECD22FB6}"/>
              </a:ext>
            </a:extLst>
          </p:cNvPr>
          <p:cNvSpPr>
            <a:spLocks noGrp="1"/>
          </p:cNvSpPr>
          <p:nvPr>
            <p:ph type="sldNum" sz="quarter" idx="5"/>
          </p:nvPr>
        </p:nvSpPr>
        <p:spPr/>
        <p:txBody>
          <a:bodyPr/>
          <a:lstStyle/>
          <a:p>
            <a:fld id="{1E168BF3-ABF1-4833-B978-00F791C19B9A}" type="slidenum">
              <a:rPr lang="zh-CN" altLang="en-US" smtClean="0"/>
              <a:t>28</a:t>
            </a:fld>
            <a:endParaRPr lang="zh-CN" altLang="en-US"/>
          </a:p>
        </p:txBody>
      </p:sp>
    </p:spTree>
    <p:extLst>
      <p:ext uri="{BB962C8B-B14F-4D97-AF65-F5344CB8AC3E}">
        <p14:creationId xmlns:p14="http://schemas.microsoft.com/office/powerpoint/2010/main" val="28325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9ED9-A8A9-00FA-9645-46A029993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5F4EE5-2947-6562-AEC0-1B8CD14C0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19F94-9B1B-4D97-A26C-57A9ABB494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6CCA76-3AE0-4415-4A00-7B5B17D671B5}"/>
              </a:ext>
            </a:extLst>
          </p:cNvPr>
          <p:cNvSpPr>
            <a:spLocks noGrp="1"/>
          </p:cNvSpPr>
          <p:nvPr>
            <p:ph type="sldNum" sz="quarter" idx="5"/>
          </p:nvPr>
        </p:nvSpPr>
        <p:spPr/>
        <p:txBody>
          <a:bodyPr/>
          <a:lstStyle/>
          <a:p>
            <a:fld id="{1E168BF3-ABF1-4833-B978-00F791C19B9A}" type="slidenum">
              <a:rPr lang="zh-CN" altLang="en-US" smtClean="0"/>
              <a:t>29</a:t>
            </a:fld>
            <a:endParaRPr lang="zh-CN" altLang="en-US"/>
          </a:p>
        </p:txBody>
      </p:sp>
    </p:spTree>
    <p:extLst>
      <p:ext uri="{BB962C8B-B14F-4D97-AF65-F5344CB8AC3E}">
        <p14:creationId xmlns:p14="http://schemas.microsoft.com/office/powerpoint/2010/main" val="3092516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1BB1-9E96-372C-F2B0-23BD30F0A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D4004-8452-F9EB-B398-2DC8F0B4E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06751A-438F-6F59-E931-340FF6A962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B114C7-B69A-1FB8-8F8A-B5677EA642C1}"/>
              </a:ext>
            </a:extLst>
          </p:cNvPr>
          <p:cNvSpPr>
            <a:spLocks noGrp="1"/>
          </p:cNvSpPr>
          <p:nvPr>
            <p:ph type="sldNum" sz="quarter" idx="5"/>
          </p:nvPr>
        </p:nvSpPr>
        <p:spPr/>
        <p:txBody>
          <a:bodyPr/>
          <a:lstStyle/>
          <a:p>
            <a:fld id="{1E168BF3-ABF1-4833-B978-00F791C19B9A}" type="slidenum">
              <a:rPr lang="zh-CN" altLang="en-US" smtClean="0"/>
              <a:t>30</a:t>
            </a:fld>
            <a:endParaRPr lang="zh-CN" altLang="en-US"/>
          </a:p>
        </p:txBody>
      </p:sp>
    </p:spTree>
    <p:extLst>
      <p:ext uri="{BB962C8B-B14F-4D97-AF65-F5344CB8AC3E}">
        <p14:creationId xmlns:p14="http://schemas.microsoft.com/office/powerpoint/2010/main" val="221876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7AA8-DA97-A88E-9EC3-FBE28F470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D7A91-C228-DED8-4C51-36F93D52EA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002AF6-D71D-3981-2C9C-5E19A4DE83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77E237-798C-3A17-CDFC-7EB4FB15CA7D}"/>
              </a:ext>
            </a:extLst>
          </p:cNvPr>
          <p:cNvSpPr>
            <a:spLocks noGrp="1"/>
          </p:cNvSpPr>
          <p:nvPr>
            <p:ph type="sldNum" sz="quarter" idx="5"/>
          </p:nvPr>
        </p:nvSpPr>
        <p:spPr/>
        <p:txBody>
          <a:bodyPr/>
          <a:lstStyle/>
          <a:p>
            <a:fld id="{1E168BF3-ABF1-4833-B978-00F791C19B9A}" type="slidenum">
              <a:rPr lang="zh-CN" altLang="en-US" smtClean="0"/>
              <a:t>10</a:t>
            </a:fld>
            <a:endParaRPr lang="zh-CN" altLang="en-US"/>
          </a:p>
        </p:txBody>
      </p:sp>
    </p:spTree>
    <p:extLst>
      <p:ext uri="{BB962C8B-B14F-4D97-AF65-F5344CB8AC3E}">
        <p14:creationId xmlns:p14="http://schemas.microsoft.com/office/powerpoint/2010/main" val="133012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12</a:t>
            </a:fld>
            <a:endParaRPr lang="zh-CN" altLang="en-US"/>
          </a:p>
        </p:txBody>
      </p:sp>
    </p:spTree>
    <p:extLst>
      <p:ext uri="{BB962C8B-B14F-4D97-AF65-F5344CB8AC3E}">
        <p14:creationId xmlns:p14="http://schemas.microsoft.com/office/powerpoint/2010/main" val="380891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39A9-87D2-238B-58CC-FD55F11067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FC8B63-54AC-74B0-19D0-BE04DE581F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A416B9-F83C-3D77-49D6-C60E32DD1B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94C16C-F0B6-A8DF-4AA8-3C3148CEAE19}"/>
              </a:ext>
            </a:extLst>
          </p:cNvPr>
          <p:cNvSpPr>
            <a:spLocks noGrp="1"/>
          </p:cNvSpPr>
          <p:nvPr>
            <p:ph type="sldNum" sz="quarter" idx="5"/>
          </p:nvPr>
        </p:nvSpPr>
        <p:spPr/>
        <p:txBody>
          <a:bodyPr/>
          <a:lstStyle/>
          <a:p>
            <a:fld id="{1E168BF3-ABF1-4833-B978-00F791C19B9A}" type="slidenum">
              <a:rPr lang="zh-CN" altLang="en-US" smtClean="0"/>
              <a:t>13</a:t>
            </a:fld>
            <a:endParaRPr lang="zh-CN" altLang="en-US"/>
          </a:p>
        </p:txBody>
      </p:sp>
    </p:spTree>
    <p:extLst>
      <p:ext uri="{BB962C8B-B14F-4D97-AF65-F5344CB8AC3E}">
        <p14:creationId xmlns:p14="http://schemas.microsoft.com/office/powerpoint/2010/main" val="149601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84B0-E5E8-1949-14AD-E87399F23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8B04C2-BC8B-5C94-B685-12F44EE80F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D53203-3C3A-6836-5F39-4A2D5F9B4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327FA7-A511-21F4-F986-EE2C742E4683}"/>
              </a:ext>
            </a:extLst>
          </p:cNvPr>
          <p:cNvSpPr>
            <a:spLocks noGrp="1"/>
          </p:cNvSpPr>
          <p:nvPr>
            <p:ph type="sldNum" sz="quarter" idx="5"/>
          </p:nvPr>
        </p:nvSpPr>
        <p:spPr/>
        <p:txBody>
          <a:bodyPr/>
          <a:lstStyle/>
          <a:p>
            <a:fld id="{1E168BF3-ABF1-4833-B978-00F791C19B9A}" type="slidenum">
              <a:rPr lang="zh-CN" altLang="en-US" smtClean="0"/>
              <a:t>15</a:t>
            </a:fld>
            <a:endParaRPr lang="zh-CN" altLang="en-US"/>
          </a:p>
        </p:txBody>
      </p:sp>
    </p:spTree>
    <p:extLst>
      <p:ext uri="{BB962C8B-B14F-4D97-AF65-F5344CB8AC3E}">
        <p14:creationId xmlns:p14="http://schemas.microsoft.com/office/powerpoint/2010/main" val="390176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891F-FBBC-8EED-0DBB-AF2BE63B82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3F691-E501-43D1-5037-965CAD7C6C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815C48-DE31-963D-6E74-D6667933AE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B2BA2E-8DA6-AE54-0510-EBB778F1CCFB}"/>
              </a:ext>
            </a:extLst>
          </p:cNvPr>
          <p:cNvSpPr>
            <a:spLocks noGrp="1"/>
          </p:cNvSpPr>
          <p:nvPr>
            <p:ph type="sldNum" sz="quarter" idx="5"/>
          </p:nvPr>
        </p:nvSpPr>
        <p:spPr/>
        <p:txBody>
          <a:bodyPr/>
          <a:lstStyle/>
          <a:p>
            <a:fld id="{1E168BF3-ABF1-4833-B978-00F791C19B9A}" type="slidenum">
              <a:rPr lang="zh-CN" altLang="en-US" smtClean="0"/>
              <a:t>17</a:t>
            </a:fld>
            <a:endParaRPr lang="zh-CN" altLang="en-US"/>
          </a:p>
        </p:txBody>
      </p:sp>
    </p:spTree>
    <p:extLst>
      <p:ext uri="{BB962C8B-B14F-4D97-AF65-F5344CB8AC3E}">
        <p14:creationId xmlns:p14="http://schemas.microsoft.com/office/powerpoint/2010/main" val="144585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53FA-BEB2-C8AD-5E7D-C38D0FCBEF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759B0C-BDFD-5B62-043C-3CC50576A0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342A00-D401-6080-C9A1-D3834E22C7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62578E-243E-0CF9-E92C-D94DC682E0A6}"/>
              </a:ext>
            </a:extLst>
          </p:cNvPr>
          <p:cNvSpPr>
            <a:spLocks noGrp="1"/>
          </p:cNvSpPr>
          <p:nvPr>
            <p:ph type="sldNum" sz="quarter" idx="5"/>
          </p:nvPr>
        </p:nvSpPr>
        <p:spPr/>
        <p:txBody>
          <a:bodyPr/>
          <a:lstStyle/>
          <a:p>
            <a:fld id="{1E168BF3-ABF1-4833-B978-00F791C19B9A}" type="slidenum">
              <a:rPr lang="zh-CN" altLang="en-US" smtClean="0"/>
              <a:t>20</a:t>
            </a:fld>
            <a:endParaRPr lang="zh-CN" altLang="en-US"/>
          </a:p>
        </p:txBody>
      </p:sp>
    </p:spTree>
    <p:extLst>
      <p:ext uri="{BB962C8B-B14F-4D97-AF65-F5344CB8AC3E}">
        <p14:creationId xmlns:p14="http://schemas.microsoft.com/office/powerpoint/2010/main" val="63886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1E045-E807-E94D-97BC-D95FA5858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E3681-87C4-8022-FF7E-E652C1CE2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F4FF79-8D28-9809-4912-0879AB3169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2E8847-327E-02E2-886E-1EED735C41F7}"/>
              </a:ext>
            </a:extLst>
          </p:cNvPr>
          <p:cNvSpPr>
            <a:spLocks noGrp="1"/>
          </p:cNvSpPr>
          <p:nvPr>
            <p:ph type="sldNum" sz="quarter" idx="5"/>
          </p:nvPr>
        </p:nvSpPr>
        <p:spPr/>
        <p:txBody>
          <a:bodyPr/>
          <a:lstStyle/>
          <a:p>
            <a:fld id="{1E168BF3-ABF1-4833-B978-00F791C19B9A}" type="slidenum">
              <a:rPr lang="zh-CN" altLang="en-US" smtClean="0"/>
              <a:t>23</a:t>
            </a:fld>
            <a:endParaRPr lang="zh-CN" altLang="en-US"/>
          </a:p>
        </p:txBody>
      </p:sp>
    </p:spTree>
    <p:extLst>
      <p:ext uri="{BB962C8B-B14F-4D97-AF65-F5344CB8AC3E}">
        <p14:creationId xmlns:p14="http://schemas.microsoft.com/office/powerpoint/2010/main" val="415005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DAE9-BB22-BB7D-60EE-E005217BD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02FA-9684-FCA7-D521-5AAF20444B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81AF97-3704-AD0A-825D-883212B659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8A2FD-C052-9F82-1DB2-10C80E84FA83}"/>
              </a:ext>
            </a:extLst>
          </p:cNvPr>
          <p:cNvSpPr>
            <a:spLocks noGrp="1"/>
          </p:cNvSpPr>
          <p:nvPr>
            <p:ph type="sldNum" sz="quarter" idx="5"/>
          </p:nvPr>
        </p:nvSpPr>
        <p:spPr/>
        <p:txBody>
          <a:bodyPr/>
          <a:lstStyle/>
          <a:p>
            <a:fld id="{1E168BF3-ABF1-4833-B978-00F791C19B9A}" type="slidenum">
              <a:rPr lang="zh-CN" altLang="en-US" smtClean="0"/>
              <a:t>26</a:t>
            </a:fld>
            <a:endParaRPr lang="zh-CN" altLang="en-US"/>
          </a:p>
        </p:txBody>
      </p:sp>
    </p:spTree>
    <p:extLst>
      <p:ext uri="{BB962C8B-B14F-4D97-AF65-F5344CB8AC3E}">
        <p14:creationId xmlns:p14="http://schemas.microsoft.com/office/powerpoint/2010/main" val="190265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9E3BD-8BBE-0642-858B-99F77DBA0B9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E25FDDF-4705-0F6E-3DD2-F40EF87723E5}"/>
              </a:ext>
            </a:extLst>
          </p:cNvPr>
          <p:cNvSpPr txBox="1"/>
          <p:nvPr/>
        </p:nvSpPr>
        <p:spPr>
          <a:xfrm>
            <a:off x="822960" y="221361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graphicFrame>
        <p:nvGraphicFramePr>
          <p:cNvPr id="2" name="表格 1">
            <a:extLst>
              <a:ext uri="{FF2B5EF4-FFF2-40B4-BE49-F238E27FC236}">
                <a16:creationId xmlns:a16="http://schemas.microsoft.com/office/drawing/2014/main" id="{80621751-56EB-0826-2F9B-2C07B02DFCB8}"/>
              </a:ext>
            </a:extLst>
          </p:cNvPr>
          <p:cNvGraphicFramePr>
            <a:graphicFrameLocks noGrp="1"/>
          </p:cNvGraphicFramePr>
          <p:nvPr>
            <p:extLst>
              <p:ext uri="{D42A27DB-BD31-4B8C-83A1-F6EECF244321}">
                <p14:modId xmlns:p14="http://schemas.microsoft.com/office/powerpoint/2010/main" val="39292164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0EA2E08A-50B4-1215-6AAF-8A915507283F}"/>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402114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F4303-1C79-246D-14E3-7A1C293DDE0C}"/>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FBC4AC4-F06C-D2B4-4DAA-66681F42FFB4}"/>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B96A7E5-38CC-3A5C-144F-828E4FA62BBA}"/>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67B82B9D-CA2A-16E6-4619-37082891F63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12AC554F-2107-9C40-A1FA-714707D8B8C6}"/>
              </a:ext>
            </a:extLst>
          </p:cNvPr>
          <p:cNvPicPr>
            <a:picLocks noChangeAspect="1"/>
          </p:cNvPicPr>
          <p:nvPr/>
        </p:nvPicPr>
        <p:blipFill>
          <a:blip r:embed="rId2"/>
          <a:stretch>
            <a:fillRect/>
          </a:stretch>
        </p:blipFill>
        <p:spPr>
          <a:xfrm>
            <a:off x="468630" y="2508115"/>
            <a:ext cx="6549390" cy="2143723"/>
          </a:xfrm>
          <a:prstGeom prst="rect">
            <a:avLst/>
          </a:prstGeom>
        </p:spPr>
      </p:pic>
      <p:pic>
        <p:nvPicPr>
          <p:cNvPr id="7" name="图片 6">
            <a:extLst>
              <a:ext uri="{FF2B5EF4-FFF2-40B4-BE49-F238E27FC236}">
                <a16:creationId xmlns:a16="http://schemas.microsoft.com/office/drawing/2014/main" id="{A64E1669-E808-A510-2E05-E0C90AAE6B04}"/>
              </a:ext>
            </a:extLst>
          </p:cNvPr>
          <p:cNvPicPr>
            <a:picLocks noChangeAspect="1"/>
          </p:cNvPicPr>
          <p:nvPr/>
        </p:nvPicPr>
        <p:blipFill>
          <a:blip r:embed="rId3"/>
          <a:stretch>
            <a:fillRect/>
          </a:stretch>
        </p:blipFill>
        <p:spPr>
          <a:xfrm>
            <a:off x="7645101" y="2119495"/>
            <a:ext cx="3329575" cy="4052705"/>
          </a:xfrm>
          <a:prstGeom prst="rect">
            <a:avLst/>
          </a:prstGeom>
        </p:spPr>
      </p:pic>
    </p:spTree>
    <p:extLst>
      <p:ext uri="{BB962C8B-B14F-4D97-AF65-F5344CB8AC3E}">
        <p14:creationId xmlns:p14="http://schemas.microsoft.com/office/powerpoint/2010/main" val="810994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03F7-7451-D140-FAB0-971BB6DEED76}"/>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1D9ECD22-E17E-EB06-4DE7-D60B563975AD}"/>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1DAB3970-2F09-363C-AEF8-F65FAF66748B}"/>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5FC4D352-71FE-B5E6-93B6-2CD034DC2690}"/>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97F4A5D8-FAF9-F837-E868-96E6360BA167}"/>
              </a:ext>
            </a:extLst>
          </p:cNvPr>
          <p:cNvSpPr txBox="1"/>
          <p:nvPr/>
        </p:nvSpPr>
        <p:spPr>
          <a:xfrm>
            <a:off x="320040" y="2119495"/>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提出了一个完整的信号时频定位与调制分类的深度学习框架，整合了两个核心任务，相比传统算法更加智能；</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针对信号时频定位和调制分类两个不同的任务，选择时频谱图和</a:t>
            </a:r>
            <a:r>
              <a:rPr lang="en-US" altLang="zh-CN" sz="2000" dirty="0">
                <a:latin typeface="黑体" panose="02010609060101010101" pitchFamily="49" charset="-122"/>
                <a:ea typeface="黑体" panose="02010609060101010101" pitchFamily="49" charset="-122"/>
              </a:rPr>
              <a:t>IQ</a:t>
            </a:r>
            <a:r>
              <a:rPr lang="zh-CN" altLang="en-US" sz="2000" dirty="0">
                <a:latin typeface="黑体" panose="02010609060101010101" pitchFamily="49" charset="-122"/>
                <a:ea typeface="黑体" panose="02010609060101010101" pitchFamily="49" charset="-122"/>
              </a:rPr>
              <a:t>眼图与矢量图作为分别两个网络的输入，有效利用了信号在不同变换域的特征，提高了定位与分类的性能；</a:t>
            </a:r>
          </a:p>
        </p:txBody>
      </p:sp>
      <p:sp>
        <p:nvSpPr>
          <p:cNvPr id="6" name="文本框 5">
            <a:extLst>
              <a:ext uri="{FF2B5EF4-FFF2-40B4-BE49-F238E27FC236}">
                <a16:creationId xmlns:a16="http://schemas.microsoft.com/office/drawing/2014/main" id="{D0F9ADD4-15FE-EED3-0680-58EBC85D27F5}"/>
              </a:ext>
            </a:extLst>
          </p:cNvPr>
          <p:cNvSpPr txBox="1"/>
          <p:nvPr/>
        </p:nvSpPr>
        <p:spPr>
          <a:xfrm>
            <a:off x="320040" y="4049812"/>
            <a:ext cx="11544300" cy="2231380"/>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模型两个独立的网络组成的，信号检测网络的输出数据还需要经过数字滤波、转换眼图等处理才能得到信号识别网络的输入，导致信号处理的实时性大幅下降；</a:t>
            </a:r>
          </a:p>
          <a:p>
            <a:pPr>
              <a:spcAft>
                <a:spcPts val="600"/>
              </a:spcAft>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信号检测和调制识别两个数据集都完全由仿真生成，没有考虑同一频率在不同时间可能存在不同信号的情况，且没有考虑信号在时频谱上相互重叠的情况，数据集理想化，对真实环境的适应性不足；</a:t>
            </a:r>
          </a:p>
          <a:p>
            <a:pPr>
              <a:spcAft>
                <a:spcPts val="600"/>
              </a:spcAft>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精度方面，模型在估计信号的起止时间方面精度不高，尤其是在信号持续时间较长时；</a:t>
            </a:r>
          </a:p>
        </p:txBody>
      </p:sp>
    </p:spTree>
    <p:extLst>
      <p:ext uri="{BB962C8B-B14F-4D97-AF65-F5344CB8AC3E}">
        <p14:creationId xmlns:p14="http://schemas.microsoft.com/office/powerpoint/2010/main" val="3274557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D2F7-DED3-0D1A-3D24-6D039A1555E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9CA1F3D-1BB6-9E09-184E-090F06FF6C7F}"/>
              </a:ext>
            </a:extLst>
          </p:cNvPr>
          <p:cNvSpPr txBox="1"/>
          <p:nvPr/>
        </p:nvSpPr>
        <p:spPr>
          <a:xfrm>
            <a:off x="742950" y="3190473"/>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graphicFrame>
        <p:nvGraphicFramePr>
          <p:cNvPr id="2" name="表格 1">
            <a:extLst>
              <a:ext uri="{FF2B5EF4-FFF2-40B4-BE49-F238E27FC236}">
                <a16:creationId xmlns:a16="http://schemas.microsoft.com/office/drawing/2014/main" id="{C95A64F4-9FAD-81CE-362E-25E1CA48D3F9}"/>
              </a:ext>
            </a:extLst>
          </p:cNvPr>
          <p:cNvGraphicFramePr>
            <a:graphicFrameLocks noGrp="1"/>
          </p:cNvGraphicFramePr>
          <p:nvPr>
            <p:extLst>
              <p:ext uri="{D42A27DB-BD31-4B8C-83A1-F6EECF244321}">
                <p14:modId xmlns:p14="http://schemas.microsoft.com/office/powerpoint/2010/main" val="1050900759"/>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BFE61DB0-6C79-C1BB-7F58-2F49B890BF85}"/>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36033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75E2-CEDD-A424-2381-580A1754AC05}"/>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ABB3F9B-E5EF-3062-CE76-F54B63A41E3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0C9EC5E-AE0E-D71B-C25E-CE83296DC2CA}"/>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sp>
        <p:nvSpPr>
          <p:cNvPr id="10" name="文本框 9">
            <a:extLst>
              <a:ext uri="{FF2B5EF4-FFF2-40B4-BE49-F238E27FC236}">
                <a16:creationId xmlns:a16="http://schemas.microsoft.com/office/drawing/2014/main" id="{E1DBC8A0-F9F0-5752-5B8D-23C8BC27D94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Faster R-CNN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795EF064-2792-A291-1E6A-EC43F7426AAA}"/>
              </a:ext>
            </a:extLst>
          </p:cNvPr>
          <p:cNvSpPr txBox="1"/>
          <p:nvPr/>
        </p:nvSpPr>
        <p:spPr>
          <a:xfrm>
            <a:off x="320040" y="2119495"/>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提出通过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将信号检测转化为目标检测，并成功应用目标检测领域中的经典模型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Faster R-CNN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通过研究探讨，为该框架中的关键参数选择（如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参数、骨干网络、锚框尺寸）提供了系统性的设计指导；</a:t>
            </a:r>
          </a:p>
        </p:txBody>
      </p:sp>
      <p:sp>
        <p:nvSpPr>
          <p:cNvPr id="11" name="文本框 10">
            <a:extLst>
              <a:ext uri="{FF2B5EF4-FFF2-40B4-BE49-F238E27FC236}">
                <a16:creationId xmlns:a16="http://schemas.microsoft.com/office/drawing/2014/main" id="{CA4D3860-8492-B4FF-873B-22CDAE9F64D9}"/>
              </a:ext>
            </a:extLst>
          </p:cNvPr>
          <p:cNvSpPr txBox="1"/>
          <p:nvPr/>
        </p:nvSpPr>
        <p:spPr>
          <a:xfrm>
            <a:off x="320040" y="3742036"/>
            <a:ext cx="11544300" cy="1615827"/>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模型在</a:t>
            </a:r>
            <a:r>
              <a:rPr lang="zh-CN" altLang="en-US" sz="2000" dirty="0">
                <a:solidFill>
                  <a:srgbClr val="FF0000"/>
                </a:solidFill>
                <a:latin typeface="黑体" panose="02010609060101010101" pitchFamily="49" charset="-122"/>
                <a:ea typeface="黑体" panose="02010609060101010101" pitchFamily="49" charset="-122"/>
              </a:rPr>
              <a:t>低信噪比</a:t>
            </a:r>
            <a:r>
              <a:rPr lang="zh-CN" altLang="en-US" sz="2000" dirty="0">
                <a:latin typeface="黑体" panose="02010609060101010101" pitchFamily="49" charset="-122"/>
                <a:ea typeface="黑体" panose="02010609060101010101" pitchFamily="49" charset="-122"/>
              </a:rPr>
              <a:t>和</a:t>
            </a:r>
            <a:r>
              <a:rPr lang="zh-CN" altLang="en-US" sz="2000" dirty="0">
                <a:solidFill>
                  <a:srgbClr val="FF0000"/>
                </a:solidFill>
                <a:latin typeface="黑体" panose="02010609060101010101" pitchFamily="49" charset="-122"/>
                <a:ea typeface="黑体" panose="02010609060101010101" pitchFamily="49" charset="-122"/>
              </a:rPr>
              <a:t>信号尺寸差异过大</a:t>
            </a:r>
            <a:r>
              <a:rPr lang="zh-CN" altLang="en-US" sz="2000" dirty="0">
                <a:latin typeface="黑体" panose="02010609060101010101" pitchFamily="49" charset="-122"/>
                <a:ea typeface="黑体" panose="02010609060101010101" pitchFamily="49" charset="-122"/>
              </a:rPr>
              <a:t>时性能下降严重，鲁棒性差；</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模型无法对检测出的信号进行调制或制式的识别分类；</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数据集完全由仿真生成且只有一种制式，过于简单；</a:t>
            </a:r>
          </a:p>
        </p:txBody>
      </p:sp>
    </p:spTree>
    <p:extLst>
      <p:ext uri="{BB962C8B-B14F-4D97-AF65-F5344CB8AC3E}">
        <p14:creationId xmlns:p14="http://schemas.microsoft.com/office/powerpoint/2010/main" val="3683326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23FB-E238-442F-05E3-AF48BD8CF99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E0F561A-DA23-1AF6-FAD5-0C458E084072}"/>
              </a:ext>
            </a:extLst>
          </p:cNvPr>
          <p:cNvSpPr txBox="1"/>
          <p:nvPr/>
        </p:nvSpPr>
        <p:spPr>
          <a:xfrm>
            <a:off x="1097280" y="39852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graphicFrame>
        <p:nvGraphicFramePr>
          <p:cNvPr id="2" name="表格 1">
            <a:extLst>
              <a:ext uri="{FF2B5EF4-FFF2-40B4-BE49-F238E27FC236}">
                <a16:creationId xmlns:a16="http://schemas.microsoft.com/office/drawing/2014/main" id="{DE61967F-E5D3-C549-5898-E3CD0796EEC2}"/>
              </a:ext>
            </a:extLst>
          </p:cNvPr>
          <p:cNvGraphicFramePr>
            <a:graphicFrameLocks noGrp="1"/>
          </p:cNvGraphicFramePr>
          <p:nvPr>
            <p:extLst>
              <p:ext uri="{D42A27DB-BD31-4B8C-83A1-F6EECF244321}">
                <p14:modId xmlns:p14="http://schemas.microsoft.com/office/powerpoint/2010/main" val="49603182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DAA6F2B6-717F-6242-9D87-AB8674087EC9}"/>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74462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4A5C-B125-B035-2D14-C3A6BBE132F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19D9B53-0387-D790-04FE-11A6F24A4900}"/>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C26CACE-1474-E10A-3A43-4FBC894D5DDE}"/>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sp>
        <p:nvSpPr>
          <p:cNvPr id="10" name="文本框 9">
            <a:extLst>
              <a:ext uri="{FF2B5EF4-FFF2-40B4-BE49-F238E27FC236}">
                <a16:creationId xmlns:a16="http://schemas.microsoft.com/office/drawing/2014/main" id="{7639D39B-2D32-6958-E310-31088D1CA1A3}"/>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经过改进的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YOLOv3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A87F01-CCB7-9C9A-749F-181E5DD8D3D1}"/>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提出了一种自动化的信号目标标注方法，快速有效地构建出大规模、高质量的训练集；</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将目标检测领域的经典模型</a:t>
            </a:r>
            <a:r>
              <a:rPr lang="en-US" altLang="zh-CN" sz="2000" dirty="0">
                <a:latin typeface="黑体" panose="02010609060101010101" pitchFamily="49" charset="-122"/>
                <a:ea typeface="黑体" panose="02010609060101010101" pitchFamily="49" charset="-122"/>
              </a:rPr>
              <a:t>YOLO</a:t>
            </a:r>
            <a:r>
              <a:rPr lang="zh-CN" altLang="en-US" sz="2000" dirty="0">
                <a:latin typeface="黑体" panose="02010609060101010101" pitchFamily="49" charset="-122"/>
                <a:ea typeface="黑体" panose="02010609060101010101" pitchFamily="49" charset="-122"/>
              </a:rPr>
              <a:t>引入信号检测任务，并做出针对性优化：</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(1)</a:t>
            </a:r>
            <a:r>
              <a:rPr lang="zh-CN" altLang="en-US" sz="2000" dirty="0">
                <a:latin typeface="黑体" panose="02010609060101010101" pitchFamily="49" charset="-122"/>
                <a:ea typeface="黑体" panose="02010609060101010101" pitchFamily="49" charset="-122"/>
              </a:rPr>
              <a:t>利用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K-Means</a:t>
            </a:r>
            <a:r>
              <a:rPr lang="zh-CN" altLang="en-US" sz="2000" dirty="0">
                <a:latin typeface="黑体" panose="02010609060101010101" pitchFamily="49" charset="-122"/>
                <a:ea typeface="黑体" panose="02010609060101010101" pitchFamily="49" charset="-122"/>
              </a:rPr>
              <a:t>聚类算法对频谱图信号形态进行定量分析，并以此设计出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000" dirty="0">
                <a:latin typeface="黑体" panose="02010609060101010101" pitchFamily="49" charset="-122"/>
                <a:ea typeface="黑体" panose="02010609060101010101" pitchFamily="49" charset="-122"/>
              </a:rPr>
              <a:t>个更符合信号形态的先验锚框，分配给不同尺度的特征图，显著提升了检测概率；</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(2)</a:t>
            </a:r>
            <a:r>
              <a:rPr lang="zh-CN" altLang="en-US" sz="2000" dirty="0">
                <a:latin typeface="黑体" panose="02010609060101010101" pitchFamily="49" charset="-122"/>
                <a:ea typeface="黑体" panose="02010609060101010101" pitchFamily="49" charset="-122"/>
              </a:rPr>
              <a:t>引入了</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CIOU</a:t>
            </a:r>
            <a:r>
              <a:rPr lang="zh-CN" altLang="en-US" sz="2000" dirty="0">
                <a:latin typeface="黑体" panose="02010609060101010101" pitchFamily="49" charset="-122"/>
                <a:ea typeface="黑体" panose="02010609060101010101" pitchFamily="49" charset="-122"/>
              </a:rPr>
              <a:t>损失函数和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DIOU-NMS</a:t>
            </a:r>
            <a:r>
              <a:rPr lang="zh-CN" altLang="en-US" sz="2000" dirty="0">
                <a:latin typeface="黑体" panose="02010609060101010101" pitchFamily="49" charset="-122"/>
                <a:ea typeface="黑体" panose="02010609060101010101" pitchFamily="49" charset="-122"/>
              </a:rPr>
              <a:t>推理算法，解决了传统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在训练和推理中的不足；</a:t>
            </a:r>
          </a:p>
        </p:txBody>
      </p:sp>
      <p:sp>
        <p:nvSpPr>
          <p:cNvPr id="11" name="文本框 10">
            <a:extLst>
              <a:ext uri="{FF2B5EF4-FFF2-40B4-BE49-F238E27FC236}">
                <a16:creationId xmlns:a16="http://schemas.microsoft.com/office/drawing/2014/main" id="{A31CB516-8557-AA48-E283-AC7670ACA7EF}"/>
              </a:ext>
            </a:extLst>
          </p:cNvPr>
          <p:cNvSpPr txBox="1"/>
          <p:nvPr/>
        </p:nvSpPr>
        <p:spPr>
          <a:xfrm>
            <a:off x="320040" y="4511477"/>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没有对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YOLOv3</a:t>
            </a:r>
            <a:r>
              <a:rPr lang="zh-CN" altLang="en-US" sz="2000" dirty="0">
                <a:latin typeface="黑体" panose="02010609060101010101" pitchFamily="49" charset="-122"/>
                <a:ea typeface="黑体" panose="02010609060101010101" pitchFamily="49" charset="-122"/>
              </a:rPr>
              <a:t>的模型结构进行改进，只是改进了其锚框的参数和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算法，对精度提高有限；</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数据集上，完全由仿真生成，且仅对连续信号和突发信号两种情况进行分类，过于简单，在复杂多变的真实电磁环境中鲁棒性不足；</a:t>
            </a:r>
          </a:p>
        </p:txBody>
      </p:sp>
    </p:spTree>
    <p:extLst>
      <p:ext uri="{BB962C8B-B14F-4D97-AF65-F5344CB8AC3E}">
        <p14:creationId xmlns:p14="http://schemas.microsoft.com/office/powerpoint/2010/main" val="2891136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C011-5DB6-EA84-3156-FF1F9501978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7AF5888-D8FD-D657-3D5E-DE780383F93C}"/>
              </a:ext>
            </a:extLst>
          </p:cNvPr>
          <p:cNvSpPr txBox="1"/>
          <p:nvPr/>
        </p:nvSpPr>
        <p:spPr>
          <a:xfrm>
            <a:off x="1085850" y="472821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graphicFrame>
        <p:nvGraphicFramePr>
          <p:cNvPr id="2" name="表格 1">
            <a:extLst>
              <a:ext uri="{FF2B5EF4-FFF2-40B4-BE49-F238E27FC236}">
                <a16:creationId xmlns:a16="http://schemas.microsoft.com/office/drawing/2014/main" id="{30FEACF0-B84F-212F-2D52-5936EDCA0D14}"/>
              </a:ext>
            </a:extLst>
          </p:cNvPr>
          <p:cNvGraphicFramePr>
            <a:graphicFrameLocks noGrp="1"/>
          </p:cNvGraphicFramePr>
          <p:nvPr>
            <p:extLst>
              <p:ext uri="{D42A27DB-BD31-4B8C-83A1-F6EECF244321}">
                <p14:modId xmlns:p14="http://schemas.microsoft.com/office/powerpoint/2010/main" val="1395581884"/>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3EDAB6CE-8761-DAB1-22A7-8B7DDB592676}"/>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908567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C93B-E9C9-57E7-7AFF-AAC05EEE8F8A}"/>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B6629F0-E501-3FA7-4251-333CFC6A694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8F89A08D-47A5-71B3-4C5A-C35FE8D968DF}"/>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2B0399D0-FA17-B2F1-EF8B-9017C8F137A5}"/>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3A8CE92-050A-F556-558D-4D0053052599}"/>
              </a:ext>
            </a:extLst>
          </p:cNvPr>
          <p:cNvPicPr>
            <a:picLocks noChangeAspect="1"/>
          </p:cNvPicPr>
          <p:nvPr/>
        </p:nvPicPr>
        <p:blipFill>
          <a:blip r:embed="rId2"/>
          <a:stretch>
            <a:fillRect/>
          </a:stretch>
        </p:blipFill>
        <p:spPr>
          <a:xfrm>
            <a:off x="1133122" y="2211691"/>
            <a:ext cx="9165308" cy="2434617"/>
          </a:xfrm>
          <a:prstGeom prst="rect">
            <a:avLst/>
          </a:prstGeom>
        </p:spPr>
      </p:pic>
      <p:sp>
        <p:nvSpPr>
          <p:cNvPr id="6" name="文本框 5">
            <a:extLst>
              <a:ext uri="{FF2B5EF4-FFF2-40B4-BE49-F238E27FC236}">
                <a16:creationId xmlns:a16="http://schemas.microsoft.com/office/drawing/2014/main" id="{FB7008D8-5F96-C0B1-1155-D86CADDC5C34}"/>
              </a:ext>
            </a:extLst>
          </p:cNvPr>
          <p:cNvSpPr txBox="1"/>
          <p:nvPr/>
        </p:nvSpPr>
        <p:spPr>
          <a:xfrm>
            <a:off x="2192655" y="4765906"/>
            <a:ext cx="2299335"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特征提取网络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(FPN)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E7294D0B-2989-EEC5-2FB2-85C304A32515}"/>
              </a:ext>
            </a:extLst>
          </p:cNvPr>
          <p:cNvSpPr txBox="1"/>
          <p:nvPr/>
        </p:nvSpPr>
        <p:spPr>
          <a:xfrm>
            <a:off x="4931770" y="4646308"/>
            <a:ext cx="2463439" cy="707886"/>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时域特征聚合网络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(MaxPool+Conv1)</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98681AEF-F941-F9E5-A41A-9FEE1943105F}"/>
              </a:ext>
            </a:extLst>
          </p:cNvPr>
          <p:cNvSpPr txBox="1"/>
          <p:nvPr/>
        </p:nvSpPr>
        <p:spPr>
          <a:xfrm>
            <a:off x="7834989" y="4680598"/>
            <a:ext cx="1723210"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全卷积输出头</a:t>
            </a:r>
          </a:p>
        </p:txBody>
      </p:sp>
    </p:spTree>
    <p:extLst>
      <p:ext uri="{BB962C8B-B14F-4D97-AF65-F5344CB8AC3E}">
        <p14:creationId xmlns:p14="http://schemas.microsoft.com/office/powerpoint/2010/main" val="4211668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9E94-A071-096A-0225-7ADBBE2EAA2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7128D7B9-AC0C-AF82-0470-5D197F47499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BD902D6-BF56-0FF3-2597-2E37CBC54298}"/>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8040F6A1-D3AD-2BFA-7D66-304E2A7234D7}"/>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2EAD6A9-CE04-CD45-B797-760F84E76474}"/>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针对信号在时频谱上细长的形态特征，设计了时域特征聚合网络，解决了前人模型对时间跨度较长的信号的检测精度低的问题；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提出了一个无锚点的检测框架，直接在每个频率点回归信号属性，摒弃了复杂的锚点设计，避免了因信号形态剧烈变化导致的锚点失配问题。</a:t>
            </a: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通过采用真实采集的背景噪声，提高了模型在真实电磁环境中的鲁棒性；</a:t>
            </a:r>
          </a:p>
        </p:txBody>
      </p:sp>
      <p:sp>
        <p:nvSpPr>
          <p:cNvPr id="11" name="文本框 10">
            <a:extLst>
              <a:ext uri="{FF2B5EF4-FFF2-40B4-BE49-F238E27FC236}">
                <a16:creationId xmlns:a16="http://schemas.microsoft.com/office/drawing/2014/main" id="{B8CCC07A-DF2F-4C0B-2ADF-5A353A8A6E52}"/>
              </a:ext>
            </a:extLst>
          </p:cNvPr>
          <p:cNvSpPr txBox="1"/>
          <p:nvPr/>
        </p:nvSpPr>
        <p:spPr>
          <a:xfrm>
            <a:off x="320040" y="44278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未考虑不同信号在不同时间占用相同频段的情况</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泛化性差</a:t>
            </a:r>
            <a:r>
              <a:rPr lang="en-US" altLang="zh-CN" sz="2000" dirty="0">
                <a:latin typeface="黑体" panose="02010609060101010101" pitchFamily="49" charset="-122"/>
                <a:ea typeface="黑体" panose="02010609060101010101" pitchFamily="49" charset="-122"/>
              </a:rPr>
              <a:t>; </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研究所使用的数据集虽然使用了真实环境噪声，但是有用信号仍然是仿真生成，仅有六种分类且分类之间的特征显著，分类任务较简单；</a:t>
            </a:r>
          </a:p>
        </p:txBody>
      </p:sp>
    </p:spTree>
    <p:extLst>
      <p:ext uri="{BB962C8B-B14F-4D97-AF65-F5344CB8AC3E}">
        <p14:creationId xmlns:p14="http://schemas.microsoft.com/office/powerpoint/2010/main" val="4244092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选题背景与意义</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9A31-0A53-A380-95C4-A5D7329F9D1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3349AE9-493E-893E-2951-2F7783D160FD}"/>
              </a:ext>
            </a:extLst>
          </p:cNvPr>
          <p:cNvSpPr txBox="1"/>
          <p:nvPr/>
        </p:nvSpPr>
        <p:spPr>
          <a:xfrm>
            <a:off x="811530" y="549402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graphicFrame>
        <p:nvGraphicFramePr>
          <p:cNvPr id="2" name="表格 1">
            <a:extLst>
              <a:ext uri="{FF2B5EF4-FFF2-40B4-BE49-F238E27FC236}">
                <a16:creationId xmlns:a16="http://schemas.microsoft.com/office/drawing/2014/main" id="{E41C1EC8-4FCA-4FC1-A97E-2446D4E5C58A}"/>
              </a:ext>
            </a:extLst>
          </p:cNvPr>
          <p:cNvGraphicFramePr>
            <a:graphicFrameLocks noGrp="1"/>
          </p:cNvGraphicFramePr>
          <p:nvPr>
            <p:extLst>
              <p:ext uri="{D42A27DB-BD31-4B8C-83A1-F6EECF244321}">
                <p14:modId xmlns:p14="http://schemas.microsoft.com/office/powerpoint/2010/main" val="2049784722"/>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E6140D69-AA42-2E73-1836-D2E3A8C6B862}"/>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440862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87DE-0E28-2E9C-DBE6-70E2F41E5CC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BA6969DA-D87E-AA0E-CDC0-463536B08375}"/>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0E9E50C-E897-33B0-76DB-D1559ACF69F4}"/>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
        <p:nvSpPr>
          <p:cNvPr id="10" name="文本框 9">
            <a:extLst>
              <a:ext uri="{FF2B5EF4-FFF2-40B4-BE49-F238E27FC236}">
                <a16:creationId xmlns:a16="http://schemas.microsoft.com/office/drawing/2014/main" id="{CC668688-B950-7BD4-29A6-263336669A43}"/>
              </a:ext>
            </a:extLst>
          </p:cNvPr>
          <p:cNvSpPr txBox="1"/>
          <p:nvPr/>
        </p:nvSpPr>
        <p:spPr>
          <a:xfrm>
            <a:off x="320040" y="1574172"/>
            <a:ext cx="116243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56245EED-955A-0289-0D75-CE4521E9BF0E}"/>
              </a:ext>
            </a:extLst>
          </p:cNvPr>
          <p:cNvPicPr>
            <a:picLocks noChangeAspect="1"/>
          </p:cNvPicPr>
          <p:nvPr/>
        </p:nvPicPr>
        <p:blipFill>
          <a:blip r:embed="rId2"/>
          <a:stretch>
            <a:fillRect/>
          </a:stretch>
        </p:blipFill>
        <p:spPr>
          <a:xfrm>
            <a:off x="2352480" y="2382385"/>
            <a:ext cx="6665789" cy="3664343"/>
          </a:xfrm>
          <a:prstGeom prst="rect">
            <a:avLst/>
          </a:prstGeom>
        </p:spPr>
      </p:pic>
      <p:sp>
        <p:nvSpPr>
          <p:cNvPr id="11" name="文本框 10">
            <a:extLst>
              <a:ext uri="{FF2B5EF4-FFF2-40B4-BE49-F238E27FC236}">
                <a16:creationId xmlns:a16="http://schemas.microsoft.com/office/drawing/2014/main" id="{7590192C-CF4D-52EC-4B6E-0AE734A1A160}"/>
              </a:ext>
            </a:extLst>
          </p:cNvPr>
          <p:cNvSpPr txBox="1"/>
          <p:nvPr/>
        </p:nvSpPr>
        <p:spPr>
          <a:xfrm>
            <a:off x="6707504"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残差扩张网络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(RDN)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FCF15ADF-18E5-69A1-DD05-FE00B324BD7D}"/>
              </a:ext>
            </a:extLst>
          </p:cNvPr>
          <p:cNvSpPr txBox="1"/>
          <p:nvPr/>
        </p:nvSpPr>
        <p:spPr>
          <a:xfrm>
            <a:off x="819907"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水平移位注意力</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(HSA)</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22976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92102-1589-9534-CF75-C104304FEB4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030C604-2B50-8A84-D975-56893B9E9141}"/>
              </a:ext>
            </a:extLst>
          </p:cNvPr>
          <p:cNvSpPr>
            <a:spLocks noGrp="1"/>
          </p:cNvSpPr>
          <p:nvPr>
            <p:ph type="body" sz="quarter" idx="10"/>
          </p:nvPr>
        </p:nvSpPr>
        <p:spPr/>
        <p:txBody>
          <a:bodyPr/>
          <a:lstStyle/>
          <a:p>
            <a:r>
              <a:rPr lang="zh-CN" altLang="en-US" dirty="0"/>
              <a:t>研究现状及分析</a:t>
            </a:r>
          </a:p>
        </p:txBody>
      </p:sp>
      <p:sp>
        <p:nvSpPr>
          <p:cNvPr id="10" name="文本框 9">
            <a:extLst>
              <a:ext uri="{FF2B5EF4-FFF2-40B4-BE49-F238E27FC236}">
                <a16:creationId xmlns:a16="http://schemas.microsoft.com/office/drawing/2014/main" id="{0161BF5A-EAFF-CA7B-FF7B-CFE4BE955127}"/>
              </a:ext>
            </a:extLst>
          </p:cNvPr>
          <p:cNvSpPr txBox="1"/>
          <p:nvPr/>
        </p:nvSpPr>
        <p:spPr>
          <a:xfrm>
            <a:off x="320040" y="1574172"/>
            <a:ext cx="1155192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EF7550-B435-BE60-16E7-BC511F477190}"/>
              </a:ext>
            </a:extLst>
          </p:cNvPr>
          <p:cNvSpPr txBox="1"/>
          <p:nvPr/>
        </p:nvSpPr>
        <p:spPr>
          <a:xfrm>
            <a:off x="320040" y="2273375"/>
            <a:ext cx="1154430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设计了残差扩张网络，有效扩大了感受野，解决了传统卷积网络难以捕捉细长信号全局特征的问题；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创新的水平移位注意力机制专门用于高效建模频谱图中的持续信号，提高了对这类信号的检测精度；</a:t>
            </a:r>
            <a:endParaRPr lang="en-US" altLang="zh-CN" sz="20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4C05A9FF-D122-2DBD-659C-DCC35591FFF5}"/>
              </a:ext>
            </a:extLst>
          </p:cNvPr>
          <p:cNvSpPr txBox="1"/>
          <p:nvPr/>
        </p:nvSpPr>
        <p:spPr>
          <a:xfrm>
            <a:off x="320040" y="37420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本文所使用的数据集中的信号在频域上均较窄，本文所提出的模型也是根据此特征而针对性设计的，但是在真实电磁环境中存在许多宽带信号，研究并没有考虑此类信号；</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本文所使用的数据集中只将信号分为连续信号和突发信号两类，没有对信号的调制方式或通信制式进行分类，分类任务过于简单；</a:t>
            </a:r>
          </a:p>
        </p:txBody>
      </p:sp>
      <p:sp>
        <p:nvSpPr>
          <p:cNvPr id="2" name="文本框 1">
            <a:extLst>
              <a:ext uri="{FF2B5EF4-FFF2-40B4-BE49-F238E27FC236}">
                <a16:creationId xmlns:a16="http://schemas.microsoft.com/office/drawing/2014/main" id="{9FCE7483-2F1C-69D2-AF15-C490FCD66DC3}"/>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Tree>
    <p:extLst>
      <p:ext uri="{BB962C8B-B14F-4D97-AF65-F5344CB8AC3E}">
        <p14:creationId xmlns:p14="http://schemas.microsoft.com/office/powerpoint/2010/main" val="1452679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9822-AD2F-C1A5-D3B9-4467DF9928F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84F2EC7-93C5-B8AF-5AB0-4AE7230D9844}"/>
              </a:ext>
            </a:extLst>
          </p:cNvPr>
          <p:cNvSpPr>
            <a:spLocks noGrp="1"/>
          </p:cNvSpPr>
          <p:nvPr>
            <p:ph type="body" sz="quarter" idx="10"/>
          </p:nvPr>
        </p:nvSpPr>
        <p:spPr/>
        <p:txBody>
          <a:bodyPr/>
          <a:lstStyle/>
          <a:p>
            <a:r>
              <a:rPr lang="zh-CN" altLang="en-US" dirty="0"/>
              <a:t>研究现状及分析</a:t>
            </a:r>
          </a:p>
        </p:txBody>
      </p:sp>
      <p:graphicFrame>
        <p:nvGraphicFramePr>
          <p:cNvPr id="2" name="表格 1">
            <a:extLst>
              <a:ext uri="{FF2B5EF4-FFF2-40B4-BE49-F238E27FC236}">
                <a16:creationId xmlns:a16="http://schemas.microsoft.com/office/drawing/2014/main" id="{7D861851-7B15-5D70-979D-16564EDB1E87}"/>
              </a:ext>
            </a:extLst>
          </p:cNvPr>
          <p:cNvGraphicFramePr>
            <a:graphicFrameLocks noGrp="1"/>
          </p:cNvGraphicFramePr>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3916890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7" name="文本框 6">
            <a:extLst>
              <a:ext uri="{FF2B5EF4-FFF2-40B4-BE49-F238E27FC236}">
                <a16:creationId xmlns:a16="http://schemas.microsoft.com/office/drawing/2014/main" id="{487B9D7D-2242-DF5A-0F9C-F7292F479BFB}"/>
              </a:ext>
            </a:extLst>
          </p:cNvPr>
          <p:cNvSpPr txBox="1"/>
          <p:nvPr/>
        </p:nvSpPr>
        <p:spPr>
          <a:xfrm>
            <a:off x="320039" y="1626881"/>
            <a:ext cx="4258587" cy="2062103"/>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由仿真生成，无法模拟真实环境；</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信号种类与形态较单一，分类较少、较简单；</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电磁环境较理想化，未考虑某些真实环境中的复杂情况（如信号重叠，同频分时占用等）</a:t>
            </a:r>
          </a:p>
        </p:txBody>
      </p:sp>
      <p:sp>
        <p:nvSpPr>
          <p:cNvPr id="8" name="文本框 7">
            <a:extLst>
              <a:ext uri="{FF2B5EF4-FFF2-40B4-BE49-F238E27FC236}">
                <a16:creationId xmlns:a16="http://schemas.microsoft.com/office/drawing/2014/main" id="{07A18C75-F0D6-1250-3830-DEF5E41877FC}"/>
              </a:ext>
            </a:extLst>
          </p:cNvPr>
          <p:cNvSpPr txBox="1"/>
          <p:nvPr/>
        </p:nvSpPr>
        <p:spPr>
          <a:xfrm>
            <a:off x="320039" y="3900083"/>
            <a:ext cx="4139318"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或直接引入目标检测领域经典模型，未做优化；</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或针对特定数据集中的特定信号形态（如窄带信号）进行设计与优化，真实环境中的鲁棒性不足；</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56EC1145-4BF0-868D-B83B-DB8A1F60EDFF}"/>
              </a:ext>
            </a:extLst>
          </p:cNvPr>
          <p:cNvSpPr txBox="1"/>
          <p:nvPr/>
        </p:nvSpPr>
        <p:spPr>
          <a:xfrm>
            <a:off x="5362491" y="1626881"/>
            <a:ext cx="5669944"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完全由真实环境实际采集得到；</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共</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种信号制式分类，几乎覆盖所有</a:t>
            </a:r>
            <a:r>
              <a:rPr lang="en-US" altLang="zh-CN" dirty="0">
                <a:latin typeface="黑体" panose="02010609060101010101" pitchFamily="49" charset="-122"/>
                <a:ea typeface="黑体" panose="02010609060101010101" pitchFamily="49" charset="-122"/>
              </a:rPr>
              <a:t>2.4G</a:t>
            </a:r>
            <a:r>
              <a:rPr lang="zh-CN" altLang="en-US" dirty="0">
                <a:latin typeface="黑体" panose="02010609060101010101" pitchFamily="49" charset="-122"/>
                <a:ea typeface="黑体" panose="02010609060101010101" pitchFamily="49" charset="-122"/>
              </a:rPr>
              <a:t>开放频段中的常见通信制式；</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考虑到真实情景，如多信号在时频空间发生重叠、样本之间的采样频率与采样时长可能不同等复杂情况；</a:t>
            </a:r>
          </a:p>
        </p:txBody>
      </p:sp>
      <p:sp>
        <p:nvSpPr>
          <p:cNvPr id="10" name="文本框 9">
            <a:extLst>
              <a:ext uri="{FF2B5EF4-FFF2-40B4-BE49-F238E27FC236}">
                <a16:creationId xmlns:a16="http://schemas.microsoft.com/office/drawing/2014/main" id="{8C9174D5-0E24-C697-3FE4-FB2705471DFF}"/>
              </a:ext>
            </a:extLst>
          </p:cNvPr>
          <p:cNvSpPr txBox="1"/>
          <p:nvPr/>
        </p:nvSpPr>
        <p:spPr>
          <a:xfrm>
            <a:off x="5362491" y="3900083"/>
            <a:ext cx="6319300" cy="1231106"/>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引入目标检测中最先进（</a:t>
            </a:r>
            <a:r>
              <a:rPr lang="en-US" altLang="zh-CN" dirty="0">
                <a:latin typeface="黑体" panose="02010609060101010101" pitchFamily="49" charset="-122"/>
                <a:ea typeface="黑体" panose="02010609060101010101" pitchFamily="49" charset="-122"/>
              </a:rPr>
              <a:t>SOTA</a:t>
            </a:r>
            <a:r>
              <a:rPr lang="zh-CN" altLang="en-US" dirty="0">
                <a:latin typeface="黑体" panose="02010609060101010101" pitchFamily="49" charset="-122"/>
                <a:ea typeface="黑体" panose="02010609060101010101" pitchFamily="49" charset="-122"/>
              </a:rPr>
              <a:t>）的模型</a:t>
            </a:r>
            <a:r>
              <a:rPr lang="en-US" altLang="zh-CN" dirty="0">
                <a:latin typeface="黑体" panose="02010609060101010101" pitchFamily="49" charset="-122"/>
                <a:ea typeface="黑体" panose="02010609060101010101" pitchFamily="49" charset="-122"/>
              </a:rPr>
              <a:t>YOLO11</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RT-DETR</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在对原始模型进行性能测试与分析后，对模型进行信号检测与制式分类的通用改进，以及针对本数据集的针对性改进；</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C1ADFE3-6796-6570-FAEE-EAE421B2A057}"/>
              </a:ext>
            </a:extLst>
          </p:cNvPr>
          <p:cNvSpPr txBox="1"/>
          <p:nvPr/>
        </p:nvSpPr>
        <p:spPr>
          <a:xfrm>
            <a:off x="320039"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前人研究：</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FEF19E5-0DC6-BA0E-5CD7-753D943B846A}"/>
              </a:ext>
            </a:extLst>
          </p:cNvPr>
          <p:cNvSpPr txBox="1"/>
          <p:nvPr/>
        </p:nvSpPr>
        <p:spPr>
          <a:xfrm>
            <a:off x="5362491"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本课题：</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953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C392-6069-01D3-9C77-6E274F29912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B4F8E6A-90FE-57F9-AEC0-F4C33EEABEB6}"/>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BC91E91-7BC6-0DF3-5423-2CE8C3A39D1D}"/>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3A819E97-E094-C2E6-F898-3BDD00FD93D4}"/>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22" name="矩形: 圆角 21">
            <a:extLst>
              <a:ext uri="{FF2B5EF4-FFF2-40B4-BE49-F238E27FC236}">
                <a16:creationId xmlns:a16="http://schemas.microsoft.com/office/drawing/2014/main" id="{1B65F078-6541-8B50-9EDC-CB721EC5CC85}"/>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7D053EDF-4E5E-5E2C-66DF-2B188B2218C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cxnSp>
        <p:nvCxnSpPr>
          <p:cNvPr id="61" name="直接箭头连接符 60">
            <a:extLst>
              <a:ext uri="{FF2B5EF4-FFF2-40B4-BE49-F238E27FC236}">
                <a16:creationId xmlns:a16="http://schemas.microsoft.com/office/drawing/2014/main" id="{DC29974B-0FD9-1CDA-A2E5-79DDF4EB3457}"/>
              </a:ext>
            </a:extLst>
          </p:cNvPr>
          <p:cNvCxnSpPr>
            <a:stCxn id="22" idx="2"/>
            <a:endCxn id="23" idx="0"/>
          </p:cNvCxnSpPr>
          <p:nvPr/>
        </p:nvCxnSpPr>
        <p:spPr>
          <a:xfrm>
            <a:off x="994896" y="2776322"/>
            <a:ext cx="0" cy="194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DE417DF6-1E52-E0AA-F61C-2601AC51F6F4}"/>
              </a:ext>
            </a:extLst>
          </p:cNvPr>
          <p:cNvSpPr/>
          <p:nvPr/>
        </p:nvSpPr>
        <p:spPr>
          <a:xfrm>
            <a:off x="7215149" y="2352728"/>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8" name="矩形: 圆角 7">
            <a:extLst>
              <a:ext uri="{FF2B5EF4-FFF2-40B4-BE49-F238E27FC236}">
                <a16:creationId xmlns:a16="http://schemas.microsoft.com/office/drawing/2014/main" id="{36BBC7D1-F93A-A2F6-1922-20C2AC9AAB06}"/>
              </a:ext>
            </a:extLst>
          </p:cNvPr>
          <p:cNvSpPr/>
          <p:nvPr/>
        </p:nvSpPr>
        <p:spPr>
          <a:xfrm>
            <a:off x="1908800" y="231411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不同采样率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不同采样时长</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不同尺寸的时频图</a:t>
            </a:r>
          </a:p>
        </p:txBody>
      </p:sp>
      <p:sp>
        <p:nvSpPr>
          <p:cNvPr id="14" name="矩形: 圆角 13">
            <a:extLst>
              <a:ext uri="{FF2B5EF4-FFF2-40B4-BE49-F238E27FC236}">
                <a16:creationId xmlns:a16="http://schemas.microsoft.com/office/drawing/2014/main" id="{CAEEA27B-0A19-2137-3BE6-148AC36A1666}"/>
              </a:ext>
            </a:extLst>
          </p:cNvPr>
          <p:cNvSpPr/>
          <p:nvPr/>
        </p:nvSpPr>
        <p:spPr>
          <a:xfrm>
            <a:off x="1908800" y="273879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共</a:t>
            </a:r>
            <a:r>
              <a:rPr lang="en-US" altLang="zh-CN" dirty="0">
                <a:solidFill>
                  <a:schemeClr val="tx1"/>
                </a:solidFill>
                <a:latin typeface="黑体" panose="02010609060101010101" pitchFamily="49" charset="-122"/>
                <a:ea typeface="黑体" panose="02010609060101010101" pitchFamily="49" charset="-122"/>
              </a:rPr>
              <a:t>14</a:t>
            </a:r>
            <a:r>
              <a:rPr lang="zh-CN" altLang="en-US" dirty="0">
                <a:solidFill>
                  <a:schemeClr val="tx1"/>
                </a:solidFill>
                <a:latin typeface="黑体" panose="02010609060101010101" pitchFamily="49" charset="-122"/>
                <a:ea typeface="黑体" panose="02010609060101010101" pitchFamily="49" charset="-122"/>
              </a:rPr>
              <a:t>种制式，且存在多个信号重叠的情况</a:t>
            </a:r>
          </a:p>
        </p:txBody>
      </p:sp>
      <p:sp>
        <p:nvSpPr>
          <p:cNvPr id="15" name="矩形: 圆角 14">
            <a:extLst>
              <a:ext uri="{FF2B5EF4-FFF2-40B4-BE49-F238E27FC236}">
                <a16:creationId xmlns:a16="http://schemas.microsoft.com/office/drawing/2014/main" id="{DD832D8F-8E76-A819-B1D3-1EC839B4656E}"/>
              </a:ext>
            </a:extLst>
          </p:cNvPr>
          <p:cNvSpPr/>
          <p:nvPr/>
        </p:nvSpPr>
        <p:spPr>
          <a:xfrm>
            <a:off x="1908800" y="188943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均为在</a:t>
            </a:r>
            <a:r>
              <a:rPr lang="en-US" altLang="zh-CN" dirty="0">
                <a:solidFill>
                  <a:schemeClr val="tx1"/>
                </a:solidFill>
                <a:latin typeface="黑体" panose="02010609060101010101" pitchFamily="49" charset="-122"/>
                <a:ea typeface="黑体" panose="02010609060101010101" pitchFamily="49" charset="-122"/>
              </a:rPr>
              <a:t>2.4GHz</a:t>
            </a:r>
            <a:r>
              <a:rPr lang="zh-CN" altLang="en-US" dirty="0">
                <a:solidFill>
                  <a:schemeClr val="tx1"/>
                </a:solidFill>
                <a:latin typeface="黑体" panose="02010609060101010101" pitchFamily="49" charset="-122"/>
                <a:ea typeface="黑体" panose="02010609060101010101" pitchFamily="49" charset="-122"/>
              </a:rPr>
              <a:t>开放频段内真实采集的样本</a:t>
            </a:r>
          </a:p>
        </p:txBody>
      </p:sp>
      <p:sp>
        <p:nvSpPr>
          <p:cNvPr id="17" name="矩形: 圆角 16">
            <a:extLst>
              <a:ext uri="{FF2B5EF4-FFF2-40B4-BE49-F238E27FC236}">
                <a16:creationId xmlns:a16="http://schemas.microsoft.com/office/drawing/2014/main" id="{30C03EE4-4B44-1C16-56AF-C49A63CBE05C}"/>
              </a:ext>
            </a:extLst>
          </p:cNvPr>
          <p:cNvSpPr/>
          <p:nvPr/>
        </p:nvSpPr>
        <p:spPr>
          <a:xfrm>
            <a:off x="1908800" y="3176657"/>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信号尺寸差异大（宽带突发</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窄带持续）</a:t>
            </a:r>
          </a:p>
        </p:txBody>
      </p:sp>
    </p:spTree>
    <p:extLst>
      <p:ext uri="{BB962C8B-B14F-4D97-AF65-F5344CB8AC3E}">
        <p14:creationId xmlns:p14="http://schemas.microsoft.com/office/powerpoint/2010/main" val="570124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5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 grpId="0" animBg="1"/>
      <p:bldP spid="8" grpId="0" animBg="1"/>
      <p:bldP spid="14" grpId="0" animBg="1"/>
      <p:bldP spid="1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6F5D-5B23-2C88-F972-04BE9D572CA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4242EEA-77B0-0306-2846-8E6C1088CF2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068C49D-FB86-7011-156F-602DA2CC0BA7}"/>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D650A8F6-6E54-386C-9EB4-1A1C609A9343}"/>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85465FB-DF8E-AD5E-94FE-220300575F82}"/>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cxnSp>
        <p:nvCxnSpPr>
          <p:cNvPr id="9" name="直接箭头连接符 8">
            <a:extLst>
              <a:ext uri="{FF2B5EF4-FFF2-40B4-BE49-F238E27FC236}">
                <a16:creationId xmlns:a16="http://schemas.microsoft.com/office/drawing/2014/main" id="{B5CBCE56-9E61-4FB6-1700-1AFB5F55FD71}"/>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AA4E42F-1178-A183-BE74-FFF0D6F2F101}"/>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E0526EE7-5DAB-1FCB-F889-9C01618748D2}"/>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846A972-8F3D-39CF-5817-7C4F74F8F12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AE95881B-CA86-25C2-2A7E-91041EEB5DA8}"/>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YOLO11</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50C9803D-B75A-2F31-C272-60D70592CF69}"/>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RT-DETR</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FB098188-DDED-15FF-DECB-C11055B78A5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491D30-648E-75A4-6F1B-52B602A60162}"/>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10C9A68-0D26-3F24-C999-B12EC819D8A3}"/>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4D630D39-9EFA-6764-5220-81D2041CF4A6}"/>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3D366D-B220-E24B-DD80-26B2439FFD9D}"/>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B90791E-F824-AC6F-1B9A-137BA066D9DF}"/>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67872FD-316A-F69D-3E1B-66E4D9D03B8D}"/>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E663F545-137D-A778-9FE8-F924C4D6F1B5}"/>
              </a:ext>
            </a:extLst>
          </p:cNvPr>
          <p:cNvCxnSpPr>
            <a:cxnSpLocks/>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9AF86C62-9FFB-5084-5C7A-F0E2469C2F57}"/>
              </a:ext>
            </a:extLst>
          </p:cNvPr>
          <p:cNvCxnSpPr>
            <a:cxnSpLocks/>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4A3D4B1-041B-D257-9251-A57E8A0E8CE6}"/>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3CCB1A5-8888-0AB0-2F86-26DF0D274C02}"/>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25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25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1A4-D0D5-C7A8-D978-16348D8B0B98}"/>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6249639-FA65-7130-D144-3F888C922444}"/>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973D33B-24DD-C086-13E1-925A5E689C22}"/>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73CE441-75DA-B6EB-D999-142B1064BE6E}"/>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41A5A14C-87CA-D266-BABF-6729CB9D4681}"/>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25A3C0E0-3ED9-B262-0B12-89B985F6A468}"/>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2A8242BD-2BC0-2A1E-745E-F157810A9F0D}"/>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AB8ED5-D94C-3790-67F5-51E0C193F34C}"/>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67B05C6-DAAF-4EA4-0C3B-1F3FD31D40D9}"/>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427DB04F-CB81-C33D-BE5E-E1A694BC1F57}"/>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D32D75A4-C958-9FD8-F834-48F1B67D2429}"/>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F0BCC96E-9A19-71CD-7B5E-D1472228504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9AA1AF08-3433-AB91-701E-BFB3C80AAFC7}"/>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4E7A6A22-614F-1070-C5B4-49542B15EF0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0A8E89-CAF7-A820-4D20-59707C7322A9}"/>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31BB940C-F722-BB3C-BC50-ED8969D94156}"/>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D75D7AA9-CA13-1997-D0EF-3A5B80697E51}"/>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027D821-02CA-3D6A-4AFD-D017E3FC3ABE}"/>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C600E1-B7BA-C9DD-0426-14859216640A}"/>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16B7C84-2415-9B9D-67AC-AF7E7CF3B3A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70EBE582-0DAE-2EBE-2DE9-DBCC4009805A}"/>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36DF6EEB-4348-44AA-932E-BCDD9B7360C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9C7F60C1-6281-653B-B9D5-F1C5B19C5858}"/>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CD391AB3-4B7F-D794-29E9-7BADDA3195B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74C3C9F-23DA-49DE-179A-DE5939368AE1}"/>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C82F485-72C6-BB0F-E7E2-00088316C79B}"/>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C324689B-647C-4D1C-F086-BB9E852E0CBC}"/>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FEA4906-823C-427B-CC06-293BADB5E95A}"/>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B62D3899-094B-201E-8235-287EF8FFB4DC}"/>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CB001DAC-F116-9AC7-8CAD-3CF36E1FF17C}"/>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537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1687-212E-D962-8882-39B5447BE60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E9703997-1E1C-C79B-B925-37F9B31B93C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24453A80-09CA-5F1F-98C9-EB02FB1E1336}"/>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3C7584B-6487-907D-2F86-9F6D78AEDE66}"/>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C9C654E-B4EB-7ED9-5941-048FED7A527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4EB53C37-BAD2-9C97-33FE-79AC2FB295A9}"/>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DA4BA7A0-9686-3081-FAB8-6D9F8926D5F8}"/>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FA57DD-2F0A-2613-61C7-5A671DB0C915}"/>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133957A-EAC4-66AA-3495-8CE39CF6D24C}"/>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6EF3183E-6B51-2D3C-6AA5-DB72088B984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4EAECF65-C44E-7B66-091D-3E0B1B00B4A7}"/>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6F034B1B-5C3D-8B7F-6D7E-F3F7BEDB3E3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3328451-85B7-DDF3-F034-4ADA36706783}"/>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33B79F68-EF09-523E-74AD-9359E699B35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16247735-10F2-F6D2-2903-00066973C4F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87C7BB5B-9004-A3E2-7BF3-83E9AFA16C07}"/>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7DCDBC95-1C36-4C8F-5CA1-1511E8A2A1A3}"/>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5586AC9-B3F5-8597-E569-0BDF47CE8887}"/>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FD7F7D5-B371-C715-083C-1760B0E04635}"/>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DDFED967-18F5-01F9-46B7-8D9BCBF59CC1}"/>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C412D81D-D16F-AE6A-C6FC-ED92929FEF0E}"/>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6D84D6AE-D594-5A2F-5E42-74C33D44D783}"/>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70B5C7AF-46F5-C96C-54DB-10952C5B2EC1}"/>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DC766D26-832E-2CF0-4B0F-509698BB8FC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3901B3C6-51D6-89C1-5C27-C6D690BC31D5}"/>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C9DC0EF8-75E0-03BD-0A86-419794A56D40}"/>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2F13114-7592-D4AF-A16A-E12091B544DD}"/>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FACCBEBD-BA2D-2EFC-5D24-0718444DD7EC}"/>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0B85DB7C-991A-327A-1F44-3C43AE5EF217}"/>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43A0633E-FFA7-6371-F5FE-2177FDCBDD11}"/>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12B00A41-411D-5848-54AD-0677541EC6B2}"/>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4" name="直接箭头连接符 13">
            <a:extLst>
              <a:ext uri="{FF2B5EF4-FFF2-40B4-BE49-F238E27FC236}">
                <a16:creationId xmlns:a16="http://schemas.microsoft.com/office/drawing/2014/main" id="{40ECC0BD-FE1C-F31F-6B59-9D9F2985FE6F}"/>
              </a:ext>
            </a:extLst>
          </p:cNvPr>
          <p:cNvCxnSpPr>
            <a:endCxn id="12"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007CC9C-3ED0-3B19-7A74-E63242111E36}"/>
              </a:ext>
            </a:extLst>
          </p:cNvPr>
          <p:cNvCxnSpPr>
            <a:cxnSpLocks/>
            <a:stCxn id="12"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774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选题背景与意义</a:t>
            </a: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7802-29BA-591A-0B4B-757E10521600}"/>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580DF3F-2CC3-FF70-252B-0EE910308FC9}"/>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7A52165D-8417-20C6-CF6E-EC8EFBF54EDC}"/>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FA1C836D-65D8-FDAA-5D20-4010976BDB6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FEC2739D-9109-9054-EE10-C19D500D8EE8}"/>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B6B6D171-DCA6-FA30-54C2-B592DB4FDEB3}"/>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5D2AC451-97FA-E4BB-DED0-6DC529AE8C45}"/>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1D9457-E62E-59A9-62F8-76CA0A5EB478}"/>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5E532DA2-09C2-3CCD-6924-662C946D118B}"/>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505C0A5D-F7D9-C6CE-8B0D-68F80C4EAEF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AF9C40E-7972-1671-6103-DF34A3B5B7F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C20559E9-5019-3D1D-2CB8-8C6E5831AB62}"/>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551A43B-24F3-E833-E682-31ED1B3D60BF}"/>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789967DB-0FF4-9DB3-FC5E-305031E6DEB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BD9F6E16-1ECD-F300-E92B-90E691E78040}"/>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4AE908C-E2F1-B46F-D9EF-8F3F7FD7F24A}"/>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16537256-56E0-90FF-72F8-FB3CE3F34AEC}"/>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D13DF-044A-B1F4-115E-0C84FFE2268F}"/>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5503452-7923-0FC6-F149-54CE9BB4008E}"/>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8C780E5-5438-11FA-2BB6-D281CFB139FA}"/>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1A346B71-4793-C4D6-982C-A4BE36F9C881}"/>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8DDDBD7A-F273-277A-DCBF-2775445771F7}"/>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68BDE640-CD36-33B4-B6B1-35CD99DF9ADA}"/>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218670D9-B283-C800-5C2B-8D5151C7F997}"/>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BA7081D2-3F7B-0730-FA13-960FF543597E}"/>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9449DB6-3C9F-3767-B9BF-48A382CD3526}"/>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F7674A3B-F70C-15BA-46AD-FF6693514227}"/>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8" name="矩形: 圆角 7">
            <a:extLst>
              <a:ext uri="{FF2B5EF4-FFF2-40B4-BE49-F238E27FC236}">
                <a16:creationId xmlns:a16="http://schemas.microsoft.com/office/drawing/2014/main" id="{677878A5-5CD6-1761-A767-C1DD34D3A328}"/>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F35D0834-6F21-56DB-F481-37705A2AF359}"/>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11" name="矩形: 圆角 10">
            <a:extLst>
              <a:ext uri="{FF2B5EF4-FFF2-40B4-BE49-F238E27FC236}">
                <a16:creationId xmlns:a16="http://schemas.microsoft.com/office/drawing/2014/main" id="{B918DEC6-A0E4-F777-04D3-AB6F99109BCB}"/>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578F3442-58D6-3AF4-ABFE-2DA90A6989D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64BA66F4-3D2B-46A1-4D23-33B771DA1A84}"/>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5" name="直接箭头连接符 14">
            <a:extLst>
              <a:ext uri="{FF2B5EF4-FFF2-40B4-BE49-F238E27FC236}">
                <a16:creationId xmlns:a16="http://schemas.microsoft.com/office/drawing/2014/main" id="{0331DD2F-EA96-7003-DA13-8A595C9CACA6}"/>
              </a:ext>
            </a:extLst>
          </p:cNvPr>
          <p:cNvCxnSpPr>
            <a:endCxn id="14"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01000E38-E91B-98E4-A08E-907B3B245AD7}"/>
              </a:ext>
            </a:extLst>
          </p:cNvPr>
          <p:cNvCxnSpPr>
            <a:cxnSpLocks/>
            <a:stCxn id="14"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417035-607F-0A07-4412-F83639196256}"/>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18" name="直接箭头连接符 17">
            <a:extLst>
              <a:ext uri="{FF2B5EF4-FFF2-40B4-BE49-F238E27FC236}">
                <a16:creationId xmlns:a16="http://schemas.microsoft.com/office/drawing/2014/main" id="{F5073EA9-BAC9-6744-9DD6-E377EBA4F23D}"/>
              </a:ext>
            </a:extLst>
          </p:cNvPr>
          <p:cNvCxnSpPr>
            <a:endCxn id="17"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a:t>
            </a:r>
            <a:r>
              <a:rPr lang="zh-CN" altLang="en-US" dirty="0">
                <a:solidFill>
                  <a:schemeClr val="accent5">
                    <a:lumMod val="50000"/>
                  </a:schemeClr>
                </a:solidFill>
                <a:latin typeface="黑体" panose="02010609060101010101" pitchFamily="49" charset="-122"/>
                <a:ea typeface="黑体" panose="02010609060101010101" pitchFamily="49" charset="-122"/>
              </a:rPr>
              <a:t>信号的时频定位与分类</a:t>
            </a:r>
            <a:r>
              <a:rPr lang="zh-CN" altLang="en-US" dirty="0">
                <a:solidFill>
                  <a:schemeClr val="tx1"/>
                </a:solidFill>
                <a:latin typeface="黑体" panose="02010609060101010101" pitchFamily="49" charset="-122"/>
                <a:ea typeface="黑体" panose="02010609060101010101" pitchFamily="49" charset="-122"/>
              </a:rPr>
              <a:t>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 </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accent5">
                    <a:lumMod val="50000"/>
                  </a:schemeClr>
                </a:solidFill>
                <a:latin typeface="黑体" panose="02010609060101010101" pitchFamily="49" charset="-122"/>
                <a:ea typeface="黑体" panose="02010609060101010101" pitchFamily="49" charset="-122"/>
              </a:rPr>
              <a:t>信号检测与识别</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5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5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25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25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10" presetClass="entr" presetSubtype="0" fill="hold" nodeType="withEffect">
                                  <p:stCondLst>
                                    <p:cond delay="0"/>
                                  </p:stCondLst>
                                  <p:childTnLst>
                                    <p:set>
                                      <p:cBhvr>
                                        <p:cTn id="89" dur="1" fill="hold">
                                          <p:stCondLst>
                                            <p:cond delay="0"/>
                                          </p:stCondLst>
                                        </p:cTn>
                                        <p:tgtEl>
                                          <p:spTgt spid="2050"/>
                                        </p:tgtEl>
                                        <p:attrNameLst>
                                          <p:attrName>style.visibility</p:attrName>
                                        </p:attrNameLst>
                                      </p:cBhvr>
                                      <p:to>
                                        <p:strVal val="visible"/>
                                      </p:to>
                                    </p:set>
                                    <p:animEffect transition="in" filter="fade">
                                      <p:cBhvr>
                                        <p:cTn id="9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研究目的与意义</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97180" y="1125606"/>
            <a:ext cx="11384280" cy="1677382"/>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建立一套基于深度学习视觉技术的智能信号检测系统，从</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13BB02F-A688-9394-E8A7-C5E3190C7FF2}"/>
              </a:ext>
            </a:extLst>
          </p:cNvPr>
          <p:cNvSpPr txBox="1"/>
          <p:nvPr/>
        </p:nvSpPr>
        <p:spPr>
          <a:xfrm>
            <a:off x="297180" y="3197943"/>
            <a:ext cx="11384280" cy="2369880"/>
          </a:xfrm>
          <a:prstGeom prst="rect">
            <a:avLst/>
          </a:prstGeom>
          <a:noFill/>
        </p:spPr>
        <p:txBody>
          <a:bodyPr wrap="square" rtlCol="0">
            <a:spAutoFit/>
          </a:bodyPr>
          <a:lstStyle/>
          <a:p>
            <a:pPr>
              <a:spcAft>
                <a:spcPts val="1200"/>
              </a:spcAft>
            </a:pPr>
            <a:r>
              <a:rPr lang="zh-CN" altLang="en-US" sz="2800" b="1" dirty="0">
                <a:latin typeface="黑体" panose="02010609060101010101" pitchFamily="49" charset="-122"/>
                <a:ea typeface="黑体" panose="02010609060101010101" pitchFamily="49" charset="-122"/>
              </a:rPr>
              <a:t>研究意义：</a:t>
            </a:r>
            <a:endParaRPr lang="en-US" altLang="zh-CN" sz="2800" b="1"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理论意义：将已经较为成熟的计算机视觉的深度学习模型迁移应用至无线通信这一全新场景，既</a:t>
            </a:r>
            <a:r>
              <a:rPr lang="zh-CN" altLang="en-US" sz="2000" u="sng" dirty="0">
                <a:latin typeface="黑体" panose="02010609060101010101" pitchFamily="49" charset="-122"/>
                <a:ea typeface="黑体" panose="02010609060101010101" pitchFamily="49" charset="-122"/>
              </a:rPr>
              <a:t>验证并拓展了计算机视觉中目标检测模型的场景</a:t>
            </a:r>
            <a:r>
              <a:rPr lang="zh-CN" altLang="en-US" sz="2000" u="sng" dirty="0">
                <a:solidFill>
                  <a:srgbClr val="FF0000"/>
                </a:solidFill>
                <a:latin typeface="黑体" panose="02010609060101010101" pitchFamily="49" charset="-122"/>
                <a:ea typeface="黑体" panose="02010609060101010101" pitchFamily="49" charset="-122"/>
              </a:rPr>
              <a:t>泛化</a:t>
            </a:r>
            <a:r>
              <a:rPr lang="zh-CN" altLang="en-US" sz="2000" u="sng" dirty="0">
                <a:latin typeface="黑体" panose="02010609060101010101" pitchFamily="49" charset="-122"/>
                <a:ea typeface="黑体" panose="02010609060101010101" pitchFamily="49" charset="-122"/>
              </a:rPr>
              <a:t>能力</a:t>
            </a:r>
            <a:r>
              <a:rPr lang="zh-CN" altLang="en-US" sz="2000" dirty="0">
                <a:latin typeface="黑体" panose="02010609060101010101" pitchFamily="49" charset="-122"/>
                <a:ea typeface="黑体" panose="02010609060101010101" pitchFamily="49" charset="-122"/>
              </a:rPr>
              <a:t>，也</a:t>
            </a:r>
            <a:r>
              <a:rPr lang="zh-CN" altLang="en-US" sz="2000" u="sng" dirty="0">
                <a:latin typeface="黑体" panose="02010609060101010101" pitchFamily="49" charset="-122"/>
                <a:ea typeface="黑体" panose="02010609060101010101" pitchFamily="49" charset="-122"/>
              </a:rPr>
              <a:t>探索了无线通信与计算机视觉的</a:t>
            </a:r>
            <a:r>
              <a:rPr lang="zh-CN" altLang="en-US" sz="2000" u="sng" dirty="0">
                <a:solidFill>
                  <a:srgbClr val="FF0000"/>
                </a:solidFill>
                <a:latin typeface="黑体" panose="02010609060101010101" pitchFamily="49" charset="-122"/>
                <a:ea typeface="黑体" panose="02010609060101010101" pitchFamily="49" charset="-122"/>
              </a:rPr>
              <a:t>学科交叉融合</a:t>
            </a:r>
            <a:r>
              <a:rPr lang="zh-CN" altLang="en-US" sz="2000" dirty="0">
                <a:latin typeface="黑体" panose="02010609060101010101" pitchFamily="49" charset="-122"/>
                <a:ea typeface="黑体" panose="02010609060101010101" pitchFamily="49" charset="-122"/>
              </a:rPr>
              <a:t>，为解决通信领域的难题提供了全新视角与工具。</a:t>
            </a:r>
            <a:endParaRPr lang="en-US" altLang="zh-CN" sz="2000"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实际意义：在无线通信设备密集的复杂电磁环境中，实时监测时频谱资源，</a:t>
            </a:r>
            <a:r>
              <a:rPr lang="zh-CN" altLang="en-US" sz="2000" u="sng" dirty="0">
                <a:latin typeface="黑体" panose="02010609060101010101" pitchFamily="49" charset="-122"/>
                <a:ea typeface="黑体" panose="02010609060101010101" pitchFamily="49" charset="-122"/>
              </a:rPr>
              <a:t>为通信设备的智能接入提供信息，从而</a:t>
            </a:r>
            <a:r>
              <a:rPr lang="zh-CN" altLang="en-US" sz="2000" u="sng" dirty="0">
                <a:solidFill>
                  <a:srgbClr val="FF0000"/>
                </a:solidFill>
                <a:latin typeface="黑体" panose="02010609060101010101" pitchFamily="49" charset="-122"/>
                <a:ea typeface="黑体" panose="02010609060101010101" pitchFamily="49" charset="-122"/>
              </a:rPr>
              <a:t>提高时频资源的利用率</a:t>
            </a:r>
            <a:r>
              <a:rPr lang="zh-CN" altLang="en-US" sz="2000" dirty="0">
                <a:latin typeface="黑体" panose="02010609060101010101" pitchFamily="49" charset="-122"/>
                <a:ea typeface="黑体" panose="02010609060101010101" pitchFamily="49" charset="-122"/>
              </a:rPr>
              <a:t>；同时可以</a:t>
            </a:r>
            <a:r>
              <a:rPr lang="zh-CN" altLang="en-US" sz="2000" u="sng" dirty="0">
                <a:solidFill>
                  <a:srgbClr val="FF0000"/>
                </a:solidFill>
                <a:latin typeface="黑体" panose="02010609060101010101" pitchFamily="49" charset="-122"/>
                <a:ea typeface="黑体" panose="02010609060101010101" pitchFamily="49" charset="-122"/>
              </a:rPr>
              <a:t>监测并精确识别潜在的非法通信设备</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9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7455-4FD1-BCE5-7AC8-C182B4A1055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91BAC13-E7CD-9193-A64B-8E6B6132B1EB}"/>
              </a:ext>
            </a:extLst>
          </p:cNvPr>
          <p:cNvSpPr>
            <a:spLocks noGrp="1"/>
          </p:cNvSpPr>
          <p:nvPr>
            <p:ph type="body" sz="quarter" idx="10"/>
          </p:nvPr>
        </p:nvSpPr>
        <p:spPr/>
        <p:txBody>
          <a:bodyPr/>
          <a:lstStyle/>
          <a:p>
            <a:r>
              <a:rPr lang="zh-CN" altLang="en-US" dirty="0"/>
              <a:t>研究现状及分析</a:t>
            </a:r>
          </a:p>
        </p:txBody>
      </p:sp>
      <p:sp>
        <p:nvSpPr>
          <p:cNvPr id="3" name="文本框 2">
            <a:extLst>
              <a:ext uri="{FF2B5EF4-FFF2-40B4-BE49-F238E27FC236}">
                <a16:creationId xmlns:a16="http://schemas.microsoft.com/office/drawing/2014/main" id="{3A4DAC58-24B0-5F13-CFD1-FD8E1F104477}"/>
              </a:ext>
            </a:extLst>
          </p:cNvPr>
          <p:cNvSpPr txBox="1"/>
          <p:nvPr/>
        </p:nvSpPr>
        <p:spPr>
          <a:xfrm>
            <a:off x="1272540" y="1508760"/>
            <a:ext cx="2034540"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6947AB1-D514-D48C-9DCC-21951A12AF53}"/>
              </a:ext>
            </a:extLst>
          </p:cNvPr>
          <p:cNvGraphicFramePr>
            <a:graphicFrameLocks noGrp="1"/>
          </p:cNvGraphicFramePr>
          <p:nvPr>
            <p:extLst>
              <p:ext uri="{D42A27DB-BD31-4B8C-83A1-F6EECF244321}">
                <p14:modId xmlns:p14="http://schemas.microsoft.com/office/powerpoint/2010/main" val="3307244853"/>
              </p:ext>
            </p:extLst>
          </p:nvPr>
        </p:nvGraphicFramePr>
        <p:xfrm>
          <a:off x="325294" y="989720"/>
          <a:ext cx="11541412" cy="4734558"/>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2114208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C5A5-042F-739E-F57E-EE3F1EEBA5A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638EB8C6-A0FA-F1F6-8442-3F196091EE06}"/>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BFE95705-2B21-966B-192E-24CEDE7AA951}"/>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0BAE90B-1171-87CF-6000-BB75E8D8672C}"/>
              </a:ext>
            </a:extLst>
          </p:cNvPr>
          <p:cNvPicPr>
            <a:picLocks noChangeAspect="1"/>
          </p:cNvPicPr>
          <p:nvPr/>
        </p:nvPicPr>
        <p:blipFill>
          <a:blip r:embed="rId2"/>
          <a:stretch>
            <a:fillRect/>
          </a:stretch>
        </p:blipFill>
        <p:spPr>
          <a:xfrm>
            <a:off x="3412931" y="1211377"/>
            <a:ext cx="4617886" cy="4899751"/>
          </a:xfrm>
          <a:prstGeom prst="rect">
            <a:avLst/>
          </a:prstGeom>
        </p:spPr>
      </p:pic>
      <p:sp>
        <p:nvSpPr>
          <p:cNvPr id="10" name="文本框 9">
            <a:extLst>
              <a:ext uri="{FF2B5EF4-FFF2-40B4-BE49-F238E27FC236}">
                <a16:creationId xmlns:a16="http://schemas.microsoft.com/office/drawing/2014/main" id="{FC5CCEDD-4E57-7A4C-367B-C3DC8B9C5D1F}"/>
              </a:ext>
            </a:extLst>
          </p:cNvPr>
          <p:cNvSpPr txBox="1"/>
          <p:nvPr/>
        </p:nvSpPr>
        <p:spPr>
          <a:xfrm>
            <a:off x="320039" y="1574172"/>
            <a:ext cx="5106725"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713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2358-033F-FE8E-27F2-B3DB7550172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E3C4D22-88BF-9627-06E7-720E403AC4B6}"/>
              </a:ext>
            </a:extLst>
          </p:cNvPr>
          <p:cNvSpPr>
            <a:spLocks noGrp="1"/>
          </p:cNvSpPr>
          <p:nvPr>
            <p:ph type="body" sz="quarter" idx="10"/>
          </p:nvPr>
        </p:nvSpPr>
        <p:spPr/>
        <p:txBody>
          <a:bodyPr/>
          <a:lstStyle/>
          <a:p>
            <a:r>
              <a:rPr lang="zh-CN" altLang="en-US" dirty="0"/>
              <a:t>研究现状及分析</a:t>
            </a:r>
          </a:p>
        </p:txBody>
      </p:sp>
      <p:pic>
        <p:nvPicPr>
          <p:cNvPr id="9" name="图片 8">
            <a:extLst>
              <a:ext uri="{FF2B5EF4-FFF2-40B4-BE49-F238E27FC236}">
                <a16:creationId xmlns:a16="http://schemas.microsoft.com/office/drawing/2014/main" id="{DADA558F-4B3C-A107-0DEB-ED17D6E544E4}"/>
              </a:ext>
            </a:extLst>
          </p:cNvPr>
          <p:cNvPicPr>
            <a:picLocks noChangeAspect="1"/>
          </p:cNvPicPr>
          <p:nvPr/>
        </p:nvPicPr>
        <p:blipFill>
          <a:blip r:embed="rId2"/>
          <a:stretch>
            <a:fillRect/>
          </a:stretch>
        </p:blipFill>
        <p:spPr>
          <a:xfrm>
            <a:off x="7942474" y="1574172"/>
            <a:ext cx="4059026" cy="4306779"/>
          </a:xfrm>
          <a:prstGeom prst="rect">
            <a:avLst/>
          </a:prstGeom>
        </p:spPr>
      </p:pic>
      <p:sp>
        <p:nvSpPr>
          <p:cNvPr id="10" name="文本框 9">
            <a:extLst>
              <a:ext uri="{FF2B5EF4-FFF2-40B4-BE49-F238E27FC236}">
                <a16:creationId xmlns:a16="http://schemas.microsoft.com/office/drawing/2014/main" id="{30383AFD-E47E-AB4C-2B8C-D06963865D16}"/>
              </a:ext>
            </a:extLst>
          </p:cNvPr>
          <p:cNvSpPr txBox="1"/>
          <p:nvPr/>
        </p:nvSpPr>
        <p:spPr>
          <a:xfrm>
            <a:off x="320040" y="1574172"/>
            <a:ext cx="49949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515A26D0-744E-B32B-F80D-1792C2B7A04E}"/>
              </a:ext>
            </a:extLst>
          </p:cNvPr>
          <p:cNvSpPr txBox="1"/>
          <p:nvPr/>
        </p:nvSpPr>
        <p:spPr>
          <a:xfrm>
            <a:off x="320040" y="2321111"/>
            <a:ext cx="964692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实现了非合作场景（无需信号波形、信道信息、循环频率等先验知识）下的盲检测；</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a:t>
            </a:r>
            <a:r>
              <a:rPr lang="en-US" altLang="zh-CN" sz="2000" dirty="0">
                <a:latin typeface="黑体" panose="02010609060101010101" pitchFamily="49" charset="-122"/>
                <a:ea typeface="黑体" panose="02010609060101010101" pitchFamily="49" charset="-122"/>
              </a:rPr>
              <a:t>CNN</a:t>
            </a:r>
            <a:r>
              <a:rPr lang="zh-CN" altLang="en-US" sz="2000" dirty="0">
                <a:latin typeface="黑体" panose="02010609060101010101" pitchFamily="49" charset="-122"/>
                <a:ea typeface="黑体" panose="02010609060101010101" pitchFamily="49" charset="-122"/>
              </a:rPr>
              <a:t>和</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相结合，同时利用信号的频域和时域特征，提高了检测性能；</a:t>
            </a:r>
          </a:p>
        </p:txBody>
      </p:sp>
      <p:sp>
        <p:nvSpPr>
          <p:cNvPr id="12" name="文本框 11">
            <a:extLst>
              <a:ext uri="{FF2B5EF4-FFF2-40B4-BE49-F238E27FC236}">
                <a16:creationId xmlns:a16="http://schemas.microsoft.com/office/drawing/2014/main" id="{C1932BE2-9268-6C11-A0EB-D6CB44C40F5C}"/>
              </a:ext>
            </a:extLst>
          </p:cNvPr>
          <p:cNvSpPr txBox="1"/>
          <p:nvPr/>
        </p:nvSpPr>
        <p:spPr>
          <a:xfrm>
            <a:off x="320040" y="3822102"/>
            <a:ext cx="7622434" cy="1154162"/>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仅能判断接收到的数据是“仅有噪声”还是“信号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噪声”，不能对检测到的信号进行时频定位和调制或制式分类；</a:t>
            </a:r>
          </a:p>
        </p:txBody>
      </p:sp>
      <p:sp>
        <p:nvSpPr>
          <p:cNvPr id="13" name="文本框 12">
            <a:extLst>
              <a:ext uri="{FF2B5EF4-FFF2-40B4-BE49-F238E27FC236}">
                <a16:creationId xmlns:a16="http://schemas.microsoft.com/office/drawing/2014/main" id="{88586A08-152D-3AB5-89FF-4E398E5988D2}"/>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2451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1522</TotalTime>
  <Words>3691</Words>
  <Application>Microsoft Office PowerPoint</Application>
  <PresentationFormat>宽屏</PresentationFormat>
  <Paragraphs>368</Paragraphs>
  <Slides>31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黑体</vt:lpstr>
      <vt:lpstr>微软雅黑</vt:lpstr>
      <vt:lpstr>Arial</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443</cp:revision>
  <dcterms:created xsi:type="dcterms:W3CDTF">2025-08-31T06:41:34Z</dcterms:created>
  <dcterms:modified xsi:type="dcterms:W3CDTF">2025-10-20T02:37:33Z</dcterms:modified>
</cp:coreProperties>
</file>